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Lst>
  <p:sldSz cx="9144000" cy="5143500" type="screen16x9"/>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25"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26"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2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2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3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31"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33"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34"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35"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36"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37"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38"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4"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6"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3"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7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71"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3"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6"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7"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8"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84"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86"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8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8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9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9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9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9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9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9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10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10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103"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105"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106"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10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10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11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111"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113"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114"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115"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116"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117"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118"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1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1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1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1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1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1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2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23"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6.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pic>
        <p:nvPicPr>
          <p:cNvPr id="3" name="Google Shape;10;p54"/>
          <p:cNvPicPr/>
          <p:nvPr/>
        </p:nvPicPr>
        <p:blipFill>
          <a:blip r:embed="rId15"/>
          <a:stretch/>
        </p:blipFill>
        <p:spPr>
          <a:xfrm>
            <a:off x="3616920" y="3549960"/>
            <a:ext cx="1907640" cy="1425240"/>
          </a:xfrm>
          <a:prstGeom prst="rect">
            <a:avLst/>
          </a:prstGeom>
          <a:ln w="0">
            <a:noFill/>
          </a:ln>
        </p:spPr>
      </p:pic>
      <p:sp>
        <p:nvSpPr>
          <p:cNvPr id="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2"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Google Shape;62;p56"/>
          <p:cNvPicPr/>
          <p:nvPr/>
        </p:nvPicPr>
        <p:blipFill>
          <a:blip r:embed="rId14"/>
          <a:stretch/>
        </p:blipFill>
        <p:spPr>
          <a:xfrm>
            <a:off x="0" y="0"/>
            <a:ext cx="1423440" cy="5140800"/>
          </a:xfrm>
          <a:prstGeom prst="rect">
            <a:avLst/>
          </a:prstGeom>
          <a:ln w="0">
            <a:noFill/>
          </a:ln>
        </p:spPr>
      </p:pic>
      <p:pic>
        <p:nvPicPr>
          <p:cNvPr id="40" name="Google Shape;63;p56"/>
          <p:cNvPicPr/>
          <p:nvPr/>
        </p:nvPicPr>
        <p:blipFill>
          <a:blip r:embed="rId15"/>
          <a:stretch/>
        </p:blipFill>
        <p:spPr>
          <a:xfrm>
            <a:off x="205920" y="4128480"/>
            <a:ext cx="971280" cy="842760"/>
          </a:xfrm>
          <a:prstGeom prst="rect">
            <a:avLst/>
          </a:prstGeom>
          <a:ln w="0">
            <a:noFill/>
          </a:ln>
        </p:spPr>
      </p:pic>
      <p:sp>
        <p:nvSpPr>
          <p:cNvPr id="4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42"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9" name="Google Shape;115;p58"/>
          <p:cNvPicPr/>
          <p:nvPr/>
        </p:nvPicPr>
        <p:blipFill>
          <a:blip r:embed="rId14"/>
          <a:stretch/>
        </p:blipFill>
        <p:spPr>
          <a:xfrm>
            <a:off x="0" y="4871160"/>
            <a:ext cx="9141120" cy="269280"/>
          </a:xfrm>
          <a:prstGeom prst="rect">
            <a:avLst/>
          </a:prstGeom>
          <a:ln w="0">
            <a:noFill/>
          </a:ln>
        </p:spPr>
      </p:pic>
      <p:pic>
        <p:nvPicPr>
          <p:cNvPr id="80" name="Google Shape;116;p58"/>
          <p:cNvPicPr/>
          <p:nvPr/>
        </p:nvPicPr>
        <p:blipFill>
          <a:blip r:embed="rId15"/>
          <a:stretch/>
        </p:blipFill>
        <p:spPr>
          <a:xfrm>
            <a:off x="8393760" y="272160"/>
            <a:ext cx="478440" cy="551880"/>
          </a:xfrm>
          <a:prstGeom prst="rect">
            <a:avLst/>
          </a:prstGeom>
          <a:ln w="0">
            <a:noFill/>
          </a:ln>
        </p:spPr>
      </p:pic>
      <p:sp>
        <p:nvSpPr>
          <p:cNvPr id="8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82" name="PlaceHolder 2"/>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empe.gov/home/showdocument?id=85021" TargetMode="External"/><Relationship Id="rId2" Type="http://schemas.openxmlformats.org/officeDocument/2006/relationships/hyperlink" Target="http://www.tempe.gov/ada"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Google Shape;175;p1"/>
          <p:cNvPicPr/>
          <p:nvPr/>
        </p:nvPicPr>
        <p:blipFill>
          <a:blip r:embed="rId2"/>
          <a:stretch/>
        </p:blipFill>
        <p:spPr>
          <a:xfrm>
            <a:off x="3804480" y="105120"/>
            <a:ext cx="2138040" cy="808200"/>
          </a:xfrm>
          <a:prstGeom prst="rect">
            <a:avLst/>
          </a:prstGeom>
          <a:ln w="0">
            <a:noFill/>
          </a:ln>
        </p:spPr>
      </p:pic>
      <p:sp>
        <p:nvSpPr>
          <p:cNvPr id="120" name="CustomShape 1"/>
          <p:cNvSpPr/>
          <p:nvPr/>
        </p:nvSpPr>
        <p:spPr>
          <a:xfrm>
            <a:off x="1828800" y="914400"/>
            <a:ext cx="5485320" cy="1828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tabLst>
                <a:tab pos="408240" algn="l"/>
              </a:tabLst>
            </a:pPr>
            <a:r>
              <a:rPr lang="en-US" sz="2200" b="1" u="sng" strike="noStrike" spc="-1">
                <a:solidFill>
                  <a:srgbClr val="FF0000"/>
                </a:solidFill>
                <a:uFillTx/>
                <a:latin typeface="Arial"/>
                <a:ea typeface="DejaVu Sans"/>
              </a:rPr>
              <a:t>The BEST Model</a:t>
            </a:r>
            <a:r>
              <a:rPr lang="en-US" sz="2200" b="1" strike="noStrike" spc="-1">
                <a:solidFill>
                  <a:srgbClr val="FF0000"/>
                </a:solidFill>
                <a:latin typeface="Arial"/>
                <a:ea typeface="DejaVu Sans"/>
              </a:rPr>
              <a:t>: Promoting Inclusion and Advocacy Within Municipalities to Increase Neurodiverse Hiring</a:t>
            </a:r>
            <a:endParaRPr lang="en-US" sz="2200" b="0" strike="noStrike" spc="-1">
              <a:latin typeface="Arial"/>
            </a:endParaRPr>
          </a:p>
          <a:p>
            <a:pPr algn="ctr">
              <a:lnSpc>
                <a:spcPct val="100000"/>
              </a:lnSpc>
              <a:tabLst>
                <a:tab pos="408240" algn="l"/>
              </a:tabLst>
            </a:pPr>
            <a:endParaRPr lang="en-US" sz="2200" b="0" strike="noStrike" spc="-1">
              <a:latin typeface="Arial"/>
            </a:endParaRPr>
          </a:p>
          <a:p>
            <a:pPr algn="ctr">
              <a:lnSpc>
                <a:spcPct val="100000"/>
              </a:lnSpc>
              <a:tabLst>
                <a:tab pos="408240" algn="l"/>
              </a:tabLst>
            </a:pPr>
            <a:r>
              <a:rPr lang="en-US" sz="1800" b="1" strike="noStrike" spc="-1">
                <a:solidFill>
                  <a:srgbClr val="FFFFFF"/>
                </a:solidFill>
                <a:latin typeface="Arial"/>
                <a:ea typeface="DejaVu Sans"/>
              </a:rPr>
              <a:t>By Max Ryser, BEST Program Coordinator</a:t>
            </a:r>
            <a:endParaRPr lang="en-US" sz="1800" b="0" strike="noStrike" spc="-1">
              <a:latin typeface="Arial"/>
            </a:endParaRPr>
          </a:p>
        </p:txBody>
      </p:sp>
      <p:sp>
        <p:nvSpPr>
          <p:cNvPr id="121" name="CustomShape 2"/>
          <p:cNvSpPr/>
          <p:nvPr/>
        </p:nvSpPr>
        <p:spPr>
          <a:xfrm>
            <a:off x="1829160" y="2515320"/>
            <a:ext cx="5484960" cy="91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tabLst>
                <a:tab pos="408240" algn="l"/>
              </a:tabLst>
            </a:pPr>
            <a:r>
              <a:rPr lang="en-US" sz="2400" b="1" i="1" strike="noStrike" spc="-1">
                <a:solidFill>
                  <a:srgbClr val="003C71"/>
                </a:solidFill>
                <a:latin typeface="Arial"/>
                <a:ea typeface="DejaVu Sans"/>
              </a:rPr>
              <a:t>In Celebration of National Disability Employment Awareness Month</a:t>
            </a:r>
            <a:endParaRPr lang="en-US"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1828800" y="205200"/>
            <a:ext cx="6856560" cy="857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1" strike="noStrike" spc="-1">
                <a:solidFill>
                  <a:srgbClr val="000000"/>
                </a:solidFill>
                <a:latin typeface="Arial"/>
                <a:ea typeface="DejaVu Sans"/>
              </a:rPr>
              <a:t>For More Information:</a:t>
            </a:r>
            <a:endParaRPr lang="en-US" sz="3600" b="0" strike="noStrike" spc="-1">
              <a:latin typeface="Arial"/>
            </a:endParaRPr>
          </a:p>
        </p:txBody>
      </p:sp>
      <p:sp>
        <p:nvSpPr>
          <p:cNvPr id="155" name="CustomShape 2"/>
          <p:cNvSpPr/>
          <p:nvPr/>
        </p:nvSpPr>
        <p:spPr>
          <a:xfrm>
            <a:off x="1828800" y="1203480"/>
            <a:ext cx="6856560" cy="222444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If you want to learn more about BEST, go to: </a:t>
            </a:r>
            <a:r>
              <a:rPr lang="en-US" sz="3200" b="0" u="sng" strike="noStrike" spc="-1">
                <a:solidFill>
                  <a:srgbClr val="7BA7BC"/>
                </a:solidFill>
                <a:uFillTx/>
                <a:latin typeface="Arial"/>
                <a:ea typeface="DejaVu Sans"/>
                <a:hlinkClick r:id="rId2"/>
              </a:rPr>
              <a:t>www.tempe.gov/ada</a:t>
            </a:r>
            <a:r>
              <a:rPr lang="en-US" sz="3200" b="0" strike="noStrike" spc="-1">
                <a:solidFill>
                  <a:srgbClr val="7BA7BC"/>
                </a:solidFill>
                <a:latin typeface="Arial"/>
                <a:ea typeface="DejaVu Sans"/>
              </a:rPr>
              <a:t> </a:t>
            </a:r>
            <a:endParaRPr lang="en-US" sz="32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To view the publicly available BEST program guide,</a:t>
            </a:r>
            <a:r>
              <a:rPr lang="en-US" sz="3200" b="0" strike="noStrike" spc="-1">
                <a:solidFill>
                  <a:srgbClr val="7BA7BC"/>
                </a:solidFill>
                <a:latin typeface="Arial"/>
                <a:ea typeface="DejaVu Sans"/>
              </a:rPr>
              <a:t> </a:t>
            </a:r>
            <a:r>
              <a:rPr lang="en-US" sz="3200" b="0" u="sng" strike="noStrike" spc="-1">
                <a:solidFill>
                  <a:srgbClr val="7BA7BC"/>
                </a:solidFill>
                <a:uFillTx/>
                <a:latin typeface="Arial"/>
                <a:ea typeface="DejaVu Sans"/>
                <a:hlinkClick r:id="rId3"/>
              </a:rPr>
              <a:t>CLICK HERE</a:t>
            </a:r>
            <a:endParaRPr lang="en-US" sz="3200" b="0" strike="noStrike" spc="-1">
              <a:latin typeface="Arial"/>
            </a:endParaRPr>
          </a:p>
        </p:txBody>
      </p:sp>
      <p:sp>
        <p:nvSpPr>
          <p:cNvPr id="156" name="CustomShape 3"/>
          <p:cNvSpPr/>
          <p:nvPr/>
        </p:nvSpPr>
        <p:spPr>
          <a:xfrm>
            <a:off x="2057400" y="3663360"/>
            <a:ext cx="6628320" cy="1136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800" b="1" strike="noStrike" spc="-1">
                <a:solidFill>
                  <a:srgbClr val="000000"/>
                </a:solidFill>
                <a:latin typeface="Arial"/>
                <a:ea typeface="DejaVu Sans"/>
              </a:rPr>
              <a:t>SPECIAL NOTE:</a:t>
            </a:r>
            <a:br/>
            <a:br/>
            <a:r>
              <a:rPr lang="en-US" sz="800" b="0" i="1" strike="noStrike" spc="-1">
                <a:solidFill>
                  <a:srgbClr val="000000"/>
                </a:solidFill>
                <a:latin typeface="Arial"/>
                <a:ea typeface="DejaVu Sans"/>
              </a:rPr>
              <a:t>Funding for this project was made possible, in part, by RFGA # ADDPC-FFY18-EMPWK-010, “Creating a Diverse Workforce for People with Developmental Disabilities,” from the Arizona Developmental Disabilities Planning Council. The views expressed in written materials or publications and by any speakers and moderators do not necessarily reflect the official policies of the ADDPC or the U.S. Department of Health and Human Services, nor does mention of trade names, commercial practices, or organizations imply endorsement by the U.S. Government.” For Grant Information: ADDPC - Marcella Crane, 3839 N. 3rd St., Suite 306, Phoenix, Arizona, 85012/ 602-542-8970/ https://addpc/az.gov. For Program Information: City of Tempe – Mary Mezey – mary_mezey@tempe.gov / 480-350-5448 / www.tempe.gov/ADA.</a:t>
            </a:r>
            <a:endParaRPr lang="en-US" sz="800" b="0" strike="noStrike" spc="-1">
              <a:latin typeface="Arial"/>
            </a:endParaRPr>
          </a:p>
        </p:txBody>
      </p:sp>
      <p:sp>
        <p:nvSpPr>
          <p:cNvPr id="157" name="CustomShape 4"/>
          <p:cNvSpPr/>
          <p:nvPr/>
        </p:nvSpPr>
        <p:spPr>
          <a:xfrm>
            <a:off x="1829160" y="205560"/>
            <a:ext cx="6856560" cy="857520"/>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1828800" y="205200"/>
            <a:ext cx="6856560" cy="857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1" strike="noStrike" spc="-1">
                <a:solidFill>
                  <a:srgbClr val="000000"/>
                </a:solidFill>
                <a:latin typeface="Arial"/>
                <a:ea typeface="DejaVu Sans"/>
              </a:rPr>
              <a:t>Topics to be Covered</a:t>
            </a:r>
            <a:endParaRPr lang="en-US" sz="3600" b="0" strike="noStrike" spc="-1">
              <a:latin typeface="Arial"/>
            </a:endParaRPr>
          </a:p>
        </p:txBody>
      </p:sp>
      <p:sp>
        <p:nvSpPr>
          <p:cNvPr id="123" name="CustomShape 2"/>
          <p:cNvSpPr/>
          <p:nvPr/>
        </p:nvSpPr>
        <p:spPr>
          <a:xfrm>
            <a:off x="1828800" y="1203480"/>
            <a:ext cx="6856560" cy="298188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83000"/>
          </a:bodyPr>
          <a:lstStyle/>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What is the BEST Program?</a:t>
            </a:r>
            <a:endParaRPr lang="en-US" sz="3200" b="0" strike="noStrike" spc="-1">
              <a:latin typeface="Arial"/>
            </a:endParaRPr>
          </a:p>
          <a:p>
            <a:pPr marL="864000" lvl="1" indent="-322920">
              <a:lnSpc>
                <a:spcPct val="100000"/>
              </a:lnSpc>
              <a:spcBef>
                <a:spcPts val="1134"/>
              </a:spcBef>
              <a:buClr>
                <a:srgbClr val="000000"/>
              </a:buClr>
              <a:buSzPct val="75000"/>
              <a:buFont typeface="Symbol"/>
              <a:buChar char=""/>
            </a:pPr>
            <a:r>
              <a:rPr lang="en-US" sz="2800" b="0" strike="noStrike" spc="-1">
                <a:solidFill>
                  <a:srgbClr val="000000"/>
                </a:solidFill>
                <a:latin typeface="Arial"/>
                <a:ea typeface="DejaVu Sans"/>
              </a:rPr>
              <a:t>How does it promote inclusivity?</a:t>
            </a:r>
            <a:endParaRPr lang="en-US" sz="28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Development of Program Guide</a:t>
            </a:r>
            <a:endParaRPr lang="en-US" sz="3200" b="0" strike="noStrike" spc="-1">
              <a:latin typeface="Arial"/>
            </a:endParaRPr>
          </a:p>
          <a:p>
            <a:pPr marL="864000" lvl="1" indent="-322920">
              <a:lnSpc>
                <a:spcPct val="100000"/>
              </a:lnSpc>
              <a:spcBef>
                <a:spcPts val="1134"/>
              </a:spcBef>
              <a:buClr>
                <a:srgbClr val="000000"/>
              </a:buClr>
              <a:buSzPct val="75000"/>
              <a:buFont typeface="Symbol"/>
              <a:buChar char=""/>
            </a:pPr>
            <a:r>
              <a:rPr lang="en-US" sz="2800" b="0" strike="noStrike" spc="-1">
                <a:solidFill>
                  <a:srgbClr val="000000"/>
                </a:solidFill>
                <a:latin typeface="Arial"/>
                <a:ea typeface="DejaVu Sans"/>
              </a:rPr>
              <a:t>Example of working towards inclusion</a:t>
            </a:r>
            <a:endParaRPr lang="en-US" sz="28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General Strategies for Inclusion</a:t>
            </a:r>
            <a:endParaRPr lang="en-US" sz="3200" b="0" strike="noStrike" spc="-1">
              <a:latin typeface="Arial"/>
            </a:endParaRPr>
          </a:p>
          <a:p>
            <a:pPr marL="864000" lvl="1" indent="-322920">
              <a:lnSpc>
                <a:spcPct val="100000"/>
              </a:lnSpc>
              <a:spcBef>
                <a:spcPts val="1134"/>
              </a:spcBef>
              <a:buClr>
                <a:srgbClr val="000000"/>
              </a:buClr>
              <a:buSzPct val="75000"/>
              <a:buFont typeface="Symbol"/>
              <a:buChar char=""/>
            </a:pPr>
            <a:r>
              <a:rPr lang="en-US" sz="2800" b="0" strike="noStrike" spc="-1">
                <a:solidFill>
                  <a:srgbClr val="000000"/>
                </a:solidFill>
                <a:latin typeface="Arial"/>
                <a:ea typeface="DejaVu Sans"/>
              </a:rPr>
              <a:t>Can be used with or without BEST</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254880" y="162360"/>
            <a:ext cx="6993360" cy="924120"/>
          </a:xfrm>
          <a:prstGeom prst="rect">
            <a:avLst/>
          </a:prstGeom>
          <a:noFill/>
          <a:ln w="0">
            <a:noFill/>
          </a:ln>
        </p:spPr>
        <p:style>
          <a:lnRef idx="0">
            <a:scrgbClr r="0" g="0" b="0"/>
          </a:lnRef>
          <a:fillRef idx="0">
            <a:scrgbClr r="0" g="0" b="0"/>
          </a:fillRef>
          <a:effectRef idx="0">
            <a:scrgbClr r="0" g="0" b="0"/>
          </a:effectRef>
          <a:fontRef idx="minor"/>
        </p:style>
      </p:sp>
      <p:sp>
        <p:nvSpPr>
          <p:cNvPr id="125" name="CustomShape 2"/>
          <p:cNvSpPr/>
          <p:nvPr/>
        </p:nvSpPr>
        <p:spPr>
          <a:xfrm>
            <a:off x="254880" y="1155600"/>
            <a:ext cx="8435160" cy="3644280"/>
          </a:xfrm>
          <a:prstGeom prst="rect">
            <a:avLst/>
          </a:prstGeom>
          <a:noFill/>
          <a:ln w="0">
            <a:noFill/>
          </a:ln>
        </p:spPr>
        <p:style>
          <a:lnRef idx="0">
            <a:scrgbClr r="0" g="0" b="0"/>
          </a:lnRef>
          <a:fillRef idx="0">
            <a:scrgbClr r="0" g="0" b="0"/>
          </a:fillRef>
          <a:effectRef idx="0">
            <a:scrgbClr r="0" g="0" b="0"/>
          </a:effectRef>
          <a:fontRef idx="minor"/>
        </p:style>
      </p:sp>
      <p:sp>
        <p:nvSpPr>
          <p:cNvPr id="126" name="CustomShape 3"/>
          <p:cNvSpPr/>
          <p:nvPr/>
        </p:nvSpPr>
        <p:spPr>
          <a:xfrm>
            <a:off x="457200" y="205200"/>
            <a:ext cx="8228160" cy="857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1" strike="noStrike" spc="-1">
                <a:solidFill>
                  <a:srgbClr val="000000"/>
                </a:solidFill>
                <a:latin typeface="Arial"/>
                <a:ea typeface="DejaVu Sans"/>
              </a:rPr>
              <a:t>What is the BEST Program?</a:t>
            </a:r>
            <a:endParaRPr lang="en-US" sz="3600" b="0" strike="noStrike" spc="-1">
              <a:latin typeface="Arial"/>
            </a:endParaRPr>
          </a:p>
        </p:txBody>
      </p:sp>
      <p:sp>
        <p:nvSpPr>
          <p:cNvPr id="127" name="CustomShape 4"/>
          <p:cNvSpPr/>
          <p:nvPr/>
        </p:nvSpPr>
        <p:spPr>
          <a:xfrm>
            <a:off x="457200" y="1203480"/>
            <a:ext cx="7772040" cy="33681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80000"/>
          </a:bodyPr>
          <a:lstStyle/>
          <a:p>
            <a:pPr marL="432000" indent="-322920">
              <a:lnSpc>
                <a:spcPct val="10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Building, Employment, Support, and Training (BEST)</a:t>
            </a:r>
            <a:endParaRPr lang="en-US" sz="26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Focuses on neurodiversity hiring by City of Tempe</a:t>
            </a:r>
            <a:endParaRPr lang="en-US" sz="2600" b="0" strike="noStrike" spc="-1">
              <a:latin typeface="Arial"/>
            </a:endParaRPr>
          </a:p>
          <a:p>
            <a:pPr marL="864000" lvl="1" indent="-322920">
              <a:lnSpc>
                <a:spcPct val="100000"/>
              </a:lnSpc>
              <a:spcBef>
                <a:spcPts val="1134"/>
              </a:spcBef>
              <a:buClr>
                <a:srgbClr val="000000"/>
              </a:buClr>
              <a:buSzPct val="75000"/>
              <a:buFont typeface="Symbol"/>
              <a:buChar char=""/>
            </a:pPr>
            <a:r>
              <a:rPr lang="en-US" sz="2600" b="0" strike="noStrike" spc="-1">
                <a:solidFill>
                  <a:srgbClr val="000000"/>
                </a:solidFill>
                <a:latin typeface="Arial"/>
                <a:ea typeface="DejaVu Sans"/>
              </a:rPr>
              <a:t>Staffed by one program coordinator</a:t>
            </a:r>
            <a:endParaRPr lang="en-US" sz="2600" b="0" strike="noStrike" spc="-1">
              <a:latin typeface="Arial"/>
            </a:endParaRPr>
          </a:p>
          <a:p>
            <a:pPr marL="864000" lvl="1" indent="-322920">
              <a:lnSpc>
                <a:spcPct val="100000"/>
              </a:lnSpc>
              <a:spcBef>
                <a:spcPts val="1134"/>
              </a:spcBef>
              <a:buClr>
                <a:srgbClr val="000000"/>
              </a:buClr>
              <a:buSzPct val="75000"/>
              <a:buFont typeface="Symbol"/>
              <a:buChar char=""/>
            </a:pPr>
            <a:r>
              <a:rPr lang="en-US" sz="2600" b="0" strike="noStrike" spc="-1">
                <a:solidFill>
                  <a:srgbClr val="000000"/>
                </a:solidFill>
                <a:latin typeface="Arial"/>
                <a:ea typeface="DejaVu Sans"/>
              </a:rPr>
              <a:t>Supported by multiple departments</a:t>
            </a:r>
            <a:endParaRPr lang="en-US" sz="26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Serves individuals with developmental disabilities</a:t>
            </a:r>
            <a:endParaRPr lang="en-US" sz="2600" b="0" strike="noStrike" spc="-1">
              <a:latin typeface="Arial"/>
            </a:endParaRPr>
          </a:p>
          <a:p>
            <a:pPr marL="864000" lvl="1" indent="-322920">
              <a:lnSpc>
                <a:spcPct val="100000"/>
              </a:lnSpc>
              <a:spcBef>
                <a:spcPts val="1134"/>
              </a:spcBef>
              <a:buClr>
                <a:srgbClr val="000000"/>
              </a:buClr>
              <a:buSzPct val="75000"/>
              <a:buFont typeface="Symbol"/>
              <a:buChar char=""/>
            </a:pPr>
            <a:r>
              <a:rPr lang="en-US" sz="2600" b="0" strike="noStrike" spc="-1">
                <a:solidFill>
                  <a:srgbClr val="000000"/>
                </a:solidFill>
                <a:latin typeface="Arial"/>
                <a:ea typeface="DejaVu Sans"/>
              </a:rPr>
              <a:t>Referred by outside agencies or community</a:t>
            </a:r>
            <a:endParaRPr lang="en-US" sz="2600" b="0" strike="noStrike" spc="-1">
              <a:latin typeface="Arial"/>
            </a:endParaRPr>
          </a:p>
          <a:p>
            <a:pPr marL="864000" lvl="1" indent="-322920">
              <a:lnSpc>
                <a:spcPct val="100000"/>
              </a:lnSpc>
              <a:spcBef>
                <a:spcPts val="1134"/>
              </a:spcBef>
              <a:buClr>
                <a:srgbClr val="000000"/>
              </a:buClr>
              <a:buSzPct val="75000"/>
              <a:buFont typeface="Symbol"/>
              <a:buChar char=""/>
            </a:pPr>
            <a:r>
              <a:rPr lang="en-US" sz="2600" b="0" strike="noStrike" spc="-1">
                <a:solidFill>
                  <a:srgbClr val="000000"/>
                </a:solidFill>
                <a:latin typeface="Arial"/>
                <a:ea typeface="DejaVu Sans"/>
              </a:rPr>
              <a:t>Goal is to help them find city employment</a:t>
            </a:r>
            <a:endParaRPr lang="en-US"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254880" y="162360"/>
            <a:ext cx="6993360" cy="924120"/>
          </a:xfrm>
          <a:prstGeom prst="rect">
            <a:avLst/>
          </a:prstGeom>
          <a:noFill/>
          <a:ln w="0">
            <a:noFill/>
          </a:ln>
        </p:spPr>
        <p:style>
          <a:lnRef idx="0">
            <a:scrgbClr r="0" g="0" b="0"/>
          </a:lnRef>
          <a:fillRef idx="0">
            <a:scrgbClr r="0" g="0" b="0"/>
          </a:fillRef>
          <a:effectRef idx="0">
            <a:scrgbClr r="0" g="0" b="0"/>
          </a:effectRef>
          <a:fontRef idx="minor"/>
        </p:style>
      </p:sp>
      <p:sp>
        <p:nvSpPr>
          <p:cNvPr id="129" name="CustomShape 2"/>
          <p:cNvSpPr/>
          <p:nvPr/>
        </p:nvSpPr>
        <p:spPr>
          <a:xfrm>
            <a:off x="254880" y="1155600"/>
            <a:ext cx="8435160" cy="3644280"/>
          </a:xfrm>
          <a:prstGeom prst="rect">
            <a:avLst/>
          </a:prstGeom>
          <a:noFill/>
          <a:ln w="0">
            <a:noFill/>
          </a:ln>
        </p:spPr>
        <p:style>
          <a:lnRef idx="0">
            <a:scrgbClr r="0" g="0" b="0"/>
          </a:lnRef>
          <a:fillRef idx="0">
            <a:scrgbClr r="0" g="0" b="0"/>
          </a:fillRef>
          <a:effectRef idx="0">
            <a:scrgbClr r="0" g="0" b="0"/>
          </a:effectRef>
          <a:fontRef idx="minor"/>
        </p:style>
      </p:sp>
      <p:sp>
        <p:nvSpPr>
          <p:cNvPr id="130" name="CustomShape 3"/>
          <p:cNvSpPr/>
          <p:nvPr/>
        </p:nvSpPr>
        <p:spPr>
          <a:xfrm>
            <a:off x="457200" y="205200"/>
            <a:ext cx="8228160" cy="857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1" strike="noStrike" spc="-1">
                <a:solidFill>
                  <a:srgbClr val="000000"/>
                </a:solidFill>
                <a:latin typeface="Arial"/>
                <a:ea typeface="DejaVu Sans"/>
              </a:rPr>
              <a:t>What does BEST do?</a:t>
            </a:r>
            <a:endParaRPr lang="en-US" sz="3600" b="0" strike="noStrike" spc="-1">
              <a:latin typeface="Arial"/>
            </a:endParaRPr>
          </a:p>
        </p:txBody>
      </p:sp>
      <p:sp>
        <p:nvSpPr>
          <p:cNvPr id="131" name="CustomShape 4"/>
          <p:cNvSpPr/>
          <p:nvPr/>
        </p:nvSpPr>
        <p:spPr>
          <a:xfrm>
            <a:off x="457200" y="1203480"/>
            <a:ext cx="8228160" cy="222444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87000"/>
          </a:bodyPr>
          <a:lstStyle/>
          <a:p>
            <a:pPr marL="432000" indent="-322920">
              <a:lnSpc>
                <a:spcPct val="10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BEST provides program clients with services</a:t>
            </a:r>
            <a:endParaRPr lang="en-US" sz="2600" b="0" strike="noStrike" spc="-1">
              <a:latin typeface="Arial"/>
            </a:endParaRPr>
          </a:p>
          <a:p>
            <a:pPr marL="864000" lvl="1" indent="-322920">
              <a:lnSpc>
                <a:spcPct val="100000"/>
              </a:lnSpc>
              <a:spcBef>
                <a:spcPts val="1134"/>
              </a:spcBef>
              <a:buClr>
                <a:srgbClr val="000000"/>
              </a:buClr>
              <a:buSzPct val="75000"/>
              <a:buFont typeface="Symbol"/>
              <a:buChar char=""/>
            </a:pPr>
            <a:r>
              <a:rPr lang="en-US" sz="2600" b="0" strike="noStrike" spc="-1">
                <a:solidFill>
                  <a:srgbClr val="000000"/>
                </a:solidFill>
                <a:latin typeface="Arial"/>
                <a:ea typeface="DejaVu Sans"/>
              </a:rPr>
              <a:t>One-on-one sessions to discover skills/strengths</a:t>
            </a:r>
            <a:endParaRPr lang="en-US" sz="2600" b="0" strike="noStrike" spc="-1">
              <a:latin typeface="Arial"/>
            </a:endParaRPr>
          </a:p>
          <a:p>
            <a:pPr marL="864000" lvl="1" indent="-322920">
              <a:lnSpc>
                <a:spcPct val="100000"/>
              </a:lnSpc>
              <a:spcBef>
                <a:spcPts val="1134"/>
              </a:spcBef>
              <a:buClr>
                <a:srgbClr val="000000"/>
              </a:buClr>
              <a:buSzPct val="75000"/>
              <a:buFont typeface="Symbol"/>
              <a:buChar char=""/>
            </a:pPr>
            <a:r>
              <a:rPr lang="en-US" sz="2600" b="0" strike="noStrike" spc="-1">
                <a:solidFill>
                  <a:srgbClr val="000000"/>
                </a:solidFill>
                <a:latin typeface="Arial"/>
                <a:ea typeface="DejaVu Sans"/>
              </a:rPr>
              <a:t>Job search assistance and interview preparation</a:t>
            </a:r>
            <a:endParaRPr lang="en-US" sz="2600" b="0" strike="noStrike" spc="-1">
              <a:latin typeface="Arial"/>
            </a:endParaRPr>
          </a:p>
          <a:p>
            <a:pPr marL="864000" lvl="1" indent="-322920">
              <a:lnSpc>
                <a:spcPct val="100000"/>
              </a:lnSpc>
              <a:spcBef>
                <a:spcPts val="1134"/>
              </a:spcBef>
              <a:buClr>
                <a:srgbClr val="000000"/>
              </a:buClr>
              <a:buSzPct val="75000"/>
              <a:buFont typeface="Symbol"/>
              <a:buChar char=""/>
            </a:pPr>
            <a:r>
              <a:rPr lang="en-US" sz="2600" b="0" strike="noStrike" spc="-1">
                <a:solidFill>
                  <a:srgbClr val="000000"/>
                </a:solidFill>
                <a:latin typeface="Arial"/>
                <a:ea typeface="DejaVu Sans"/>
              </a:rPr>
              <a:t>Training for workgroups (after hire) and advocacy</a:t>
            </a:r>
            <a:endParaRPr lang="en-US" sz="2600" b="0" strike="noStrike" spc="-1">
              <a:latin typeface="Arial"/>
            </a:endParaRPr>
          </a:p>
          <a:p>
            <a:pPr marL="864000" lvl="1" indent="-322920">
              <a:lnSpc>
                <a:spcPct val="100000"/>
              </a:lnSpc>
              <a:spcBef>
                <a:spcPts val="1134"/>
              </a:spcBef>
              <a:buClr>
                <a:srgbClr val="000000"/>
              </a:buClr>
              <a:buSzPct val="75000"/>
              <a:buFont typeface="Symbol"/>
              <a:buChar char=""/>
            </a:pPr>
            <a:r>
              <a:rPr lang="en-US" sz="2600" b="0" strike="noStrike" spc="-1">
                <a:solidFill>
                  <a:srgbClr val="000000"/>
                </a:solidFill>
                <a:latin typeface="Arial"/>
                <a:ea typeface="DejaVu Sans"/>
              </a:rPr>
              <a:t>And more … !</a:t>
            </a:r>
            <a:endParaRPr lang="en-US" sz="2600" b="0" strike="noStrike" spc="-1">
              <a:latin typeface="Arial"/>
            </a:endParaRPr>
          </a:p>
        </p:txBody>
      </p:sp>
      <p:pic>
        <p:nvPicPr>
          <p:cNvPr id="132" name="Picture 131"/>
          <p:cNvPicPr/>
          <p:nvPr/>
        </p:nvPicPr>
        <p:blipFill>
          <a:blip r:embed="rId2"/>
          <a:stretch/>
        </p:blipFill>
        <p:spPr>
          <a:xfrm>
            <a:off x="3429000" y="3200400"/>
            <a:ext cx="2484720" cy="15224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254880" y="162360"/>
            <a:ext cx="6993360" cy="924120"/>
          </a:xfrm>
          <a:prstGeom prst="rect">
            <a:avLst/>
          </a:prstGeom>
          <a:noFill/>
          <a:ln w="0">
            <a:noFill/>
          </a:ln>
        </p:spPr>
        <p:style>
          <a:lnRef idx="0">
            <a:scrgbClr r="0" g="0" b="0"/>
          </a:lnRef>
          <a:fillRef idx="0">
            <a:scrgbClr r="0" g="0" b="0"/>
          </a:fillRef>
          <a:effectRef idx="0">
            <a:scrgbClr r="0" g="0" b="0"/>
          </a:effectRef>
          <a:fontRef idx="minor"/>
        </p:style>
      </p:sp>
      <p:sp>
        <p:nvSpPr>
          <p:cNvPr id="134" name="CustomShape 2"/>
          <p:cNvSpPr/>
          <p:nvPr/>
        </p:nvSpPr>
        <p:spPr>
          <a:xfrm>
            <a:off x="254880" y="1155600"/>
            <a:ext cx="8435160" cy="3644280"/>
          </a:xfrm>
          <a:prstGeom prst="rect">
            <a:avLst/>
          </a:prstGeom>
          <a:noFill/>
          <a:ln w="0">
            <a:noFill/>
          </a:ln>
        </p:spPr>
        <p:style>
          <a:lnRef idx="0">
            <a:scrgbClr r="0" g="0" b="0"/>
          </a:lnRef>
          <a:fillRef idx="0">
            <a:scrgbClr r="0" g="0" b="0"/>
          </a:fillRef>
          <a:effectRef idx="0">
            <a:scrgbClr r="0" g="0" b="0"/>
          </a:effectRef>
          <a:fontRef idx="minor"/>
        </p:style>
      </p:sp>
      <p:sp>
        <p:nvSpPr>
          <p:cNvPr id="135" name="CustomShape 3"/>
          <p:cNvSpPr/>
          <p:nvPr/>
        </p:nvSpPr>
        <p:spPr>
          <a:xfrm>
            <a:off x="457200" y="205200"/>
            <a:ext cx="8228160" cy="857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1" strike="noStrike" spc="-1">
                <a:solidFill>
                  <a:srgbClr val="000000"/>
                </a:solidFill>
                <a:latin typeface="Arial"/>
                <a:ea typeface="DejaVu Sans"/>
              </a:rPr>
              <a:t>Inclusion and the BEST Program</a:t>
            </a:r>
            <a:endParaRPr lang="en-US" sz="3600" b="0" strike="noStrike" spc="-1">
              <a:latin typeface="Arial"/>
            </a:endParaRPr>
          </a:p>
        </p:txBody>
      </p:sp>
      <p:sp>
        <p:nvSpPr>
          <p:cNvPr id="136" name="CustomShape 4"/>
          <p:cNvSpPr/>
          <p:nvPr/>
        </p:nvSpPr>
        <p:spPr>
          <a:xfrm>
            <a:off x="457200" y="1203480"/>
            <a:ext cx="6628320" cy="268164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BEST promotes inclusion through city trainings, marketing, and collaboration</a:t>
            </a:r>
            <a:endParaRPr lang="en-US" sz="26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The program facilitates inclusion by providing on-site support to employees </a:t>
            </a:r>
            <a:endParaRPr lang="en-US" sz="26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Inclusion is increased with job supports, such as job coaches facilitated by BEST</a:t>
            </a:r>
            <a:endParaRPr lang="en-US" sz="2600" b="0" strike="noStrike" spc="-1">
              <a:latin typeface="Arial"/>
            </a:endParaRPr>
          </a:p>
        </p:txBody>
      </p:sp>
      <p:pic>
        <p:nvPicPr>
          <p:cNvPr id="137" name="Picture 136"/>
          <p:cNvPicPr/>
          <p:nvPr/>
        </p:nvPicPr>
        <p:blipFill>
          <a:blip r:embed="rId2"/>
          <a:stretch/>
        </p:blipFill>
        <p:spPr>
          <a:xfrm>
            <a:off x="7086600" y="1600200"/>
            <a:ext cx="1827720" cy="18277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254880" y="162360"/>
            <a:ext cx="6993360" cy="924120"/>
          </a:xfrm>
          <a:prstGeom prst="rect">
            <a:avLst/>
          </a:prstGeom>
          <a:noFill/>
          <a:ln w="0">
            <a:noFill/>
          </a:ln>
        </p:spPr>
        <p:style>
          <a:lnRef idx="0">
            <a:scrgbClr r="0" g="0" b="0"/>
          </a:lnRef>
          <a:fillRef idx="0">
            <a:scrgbClr r="0" g="0" b="0"/>
          </a:fillRef>
          <a:effectRef idx="0">
            <a:scrgbClr r="0" g="0" b="0"/>
          </a:effectRef>
          <a:fontRef idx="minor"/>
        </p:style>
      </p:sp>
      <p:sp>
        <p:nvSpPr>
          <p:cNvPr id="139" name="CustomShape 2"/>
          <p:cNvSpPr/>
          <p:nvPr/>
        </p:nvSpPr>
        <p:spPr>
          <a:xfrm>
            <a:off x="254880" y="1155600"/>
            <a:ext cx="8435160" cy="3644280"/>
          </a:xfrm>
          <a:prstGeom prst="rect">
            <a:avLst/>
          </a:prstGeom>
          <a:noFill/>
          <a:ln w="0">
            <a:noFill/>
          </a:ln>
        </p:spPr>
        <p:style>
          <a:lnRef idx="0">
            <a:scrgbClr r="0" g="0" b="0"/>
          </a:lnRef>
          <a:fillRef idx="0">
            <a:scrgbClr r="0" g="0" b="0"/>
          </a:fillRef>
          <a:effectRef idx="0">
            <a:scrgbClr r="0" g="0" b="0"/>
          </a:effectRef>
          <a:fontRef idx="minor"/>
        </p:style>
      </p:sp>
      <p:sp>
        <p:nvSpPr>
          <p:cNvPr id="140" name="CustomShape 3"/>
          <p:cNvSpPr/>
          <p:nvPr/>
        </p:nvSpPr>
        <p:spPr>
          <a:xfrm>
            <a:off x="457200" y="205200"/>
            <a:ext cx="8228160" cy="857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1" strike="noStrike" spc="-1">
                <a:solidFill>
                  <a:srgbClr val="000000"/>
                </a:solidFill>
                <a:latin typeface="Arial"/>
                <a:ea typeface="DejaVu Sans"/>
              </a:rPr>
              <a:t>Example of Promoting Inclusion</a:t>
            </a:r>
            <a:endParaRPr lang="en-US" sz="3600" b="0" strike="noStrike" spc="-1">
              <a:latin typeface="Arial"/>
            </a:endParaRPr>
          </a:p>
        </p:txBody>
      </p:sp>
      <p:sp>
        <p:nvSpPr>
          <p:cNvPr id="141" name="CustomShape 4"/>
          <p:cNvSpPr/>
          <p:nvPr/>
        </p:nvSpPr>
        <p:spPr>
          <a:xfrm>
            <a:off x="457200" y="1203480"/>
            <a:ext cx="7314120" cy="313884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BEST internal program guide</a:t>
            </a:r>
            <a:endParaRPr lang="en-US" sz="2600" b="0" strike="noStrike" spc="-1">
              <a:latin typeface="Arial"/>
            </a:endParaRPr>
          </a:p>
          <a:p>
            <a:pPr marL="864000" lvl="1" indent="-322920">
              <a:lnSpc>
                <a:spcPct val="100000"/>
              </a:lnSpc>
              <a:spcBef>
                <a:spcPts val="1134"/>
              </a:spcBef>
              <a:buClr>
                <a:srgbClr val="000000"/>
              </a:buClr>
              <a:buSzPct val="75000"/>
              <a:buFont typeface="Symbol"/>
              <a:buChar char=""/>
            </a:pPr>
            <a:r>
              <a:rPr lang="en-US" sz="2600" b="0" strike="noStrike" spc="-1">
                <a:solidFill>
                  <a:srgbClr val="000000"/>
                </a:solidFill>
                <a:latin typeface="Arial"/>
                <a:ea typeface="DejaVu Sans"/>
              </a:rPr>
              <a:t>Explains program, policies, and steps</a:t>
            </a:r>
            <a:endParaRPr lang="en-US" sz="2600" b="0" strike="noStrike" spc="-1">
              <a:latin typeface="Arial"/>
            </a:endParaRPr>
          </a:p>
          <a:p>
            <a:pPr marL="864000" lvl="1" indent="-322920">
              <a:lnSpc>
                <a:spcPct val="100000"/>
              </a:lnSpc>
              <a:spcBef>
                <a:spcPts val="1134"/>
              </a:spcBef>
              <a:buClr>
                <a:srgbClr val="000000"/>
              </a:buClr>
              <a:buSzPct val="75000"/>
              <a:buFont typeface="Symbol"/>
              <a:buChar char=""/>
            </a:pPr>
            <a:r>
              <a:rPr lang="en-US" sz="2600" b="0" strike="noStrike" spc="-1">
                <a:solidFill>
                  <a:srgbClr val="000000"/>
                </a:solidFill>
                <a:latin typeface="Arial"/>
                <a:ea typeface="DejaVu Sans"/>
              </a:rPr>
              <a:t>Provides guidance in different situations</a:t>
            </a:r>
            <a:endParaRPr lang="en-US" sz="26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Provided to city staff and supervisors</a:t>
            </a:r>
            <a:endParaRPr lang="en-US" sz="2600" b="0" strike="noStrike" spc="-1">
              <a:latin typeface="Arial"/>
            </a:endParaRPr>
          </a:p>
          <a:p>
            <a:pPr marL="864000" lvl="1" indent="-322920">
              <a:lnSpc>
                <a:spcPct val="100000"/>
              </a:lnSpc>
              <a:spcBef>
                <a:spcPts val="1134"/>
              </a:spcBef>
              <a:buClr>
                <a:srgbClr val="000000"/>
              </a:buClr>
              <a:buSzPct val="75000"/>
              <a:buFont typeface="Symbol"/>
              <a:buChar char=""/>
            </a:pPr>
            <a:r>
              <a:rPr lang="en-US" sz="2600" b="0" strike="noStrike" spc="-1">
                <a:solidFill>
                  <a:srgbClr val="000000"/>
                </a:solidFill>
                <a:latin typeface="Arial"/>
                <a:ea typeface="DejaVu Sans"/>
              </a:rPr>
              <a:t>Not just for those involved with BEST</a:t>
            </a:r>
            <a:endParaRPr lang="en-US" sz="2600" b="0" strike="noStrike" spc="-1">
              <a:latin typeface="Arial"/>
            </a:endParaRPr>
          </a:p>
          <a:p>
            <a:pPr marL="864000" lvl="1" indent="-322920">
              <a:lnSpc>
                <a:spcPct val="100000"/>
              </a:lnSpc>
              <a:spcBef>
                <a:spcPts val="1134"/>
              </a:spcBef>
              <a:buClr>
                <a:srgbClr val="000000"/>
              </a:buClr>
              <a:buSzPct val="75000"/>
              <a:buFont typeface="Symbol"/>
              <a:buChar char=""/>
            </a:pPr>
            <a:r>
              <a:rPr lang="en-US" sz="2600" b="0" strike="noStrike" spc="-1">
                <a:solidFill>
                  <a:srgbClr val="000000"/>
                </a:solidFill>
                <a:latin typeface="Arial"/>
                <a:ea typeface="DejaVu Sans"/>
              </a:rPr>
              <a:t>Also for those who want to learn more</a:t>
            </a:r>
            <a:endParaRPr lang="en-US"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254880" y="162360"/>
            <a:ext cx="6993360" cy="924120"/>
          </a:xfrm>
          <a:prstGeom prst="rect">
            <a:avLst/>
          </a:prstGeom>
          <a:noFill/>
          <a:ln w="0">
            <a:noFill/>
          </a:ln>
        </p:spPr>
        <p:style>
          <a:lnRef idx="0">
            <a:scrgbClr r="0" g="0" b="0"/>
          </a:lnRef>
          <a:fillRef idx="0">
            <a:scrgbClr r="0" g="0" b="0"/>
          </a:fillRef>
          <a:effectRef idx="0">
            <a:scrgbClr r="0" g="0" b="0"/>
          </a:effectRef>
          <a:fontRef idx="minor"/>
        </p:style>
      </p:sp>
      <p:sp>
        <p:nvSpPr>
          <p:cNvPr id="143" name="CustomShape 2"/>
          <p:cNvSpPr/>
          <p:nvPr/>
        </p:nvSpPr>
        <p:spPr>
          <a:xfrm>
            <a:off x="254880" y="1155600"/>
            <a:ext cx="8435160" cy="3644280"/>
          </a:xfrm>
          <a:prstGeom prst="rect">
            <a:avLst/>
          </a:prstGeom>
          <a:noFill/>
          <a:ln w="0">
            <a:noFill/>
          </a:ln>
        </p:spPr>
        <p:style>
          <a:lnRef idx="0">
            <a:scrgbClr r="0" g="0" b="0"/>
          </a:lnRef>
          <a:fillRef idx="0">
            <a:scrgbClr r="0" g="0" b="0"/>
          </a:fillRef>
          <a:effectRef idx="0">
            <a:scrgbClr r="0" g="0" b="0"/>
          </a:effectRef>
          <a:fontRef idx="minor"/>
        </p:style>
      </p:sp>
      <p:sp>
        <p:nvSpPr>
          <p:cNvPr id="144" name="CustomShape 3"/>
          <p:cNvSpPr/>
          <p:nvPr/>
        </p:nvSpPr>
        <p:spPr>
          <a:xfrm>
            <a:off x="457200" y="205200"/>
            <a:ext cx="8228160" cy="857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1" strike="noStrike" spc="-1">
                <a:solidFill>
                  <a:srgbClr val="000000"/>
                </a:solidFill>
                <a:latin typeface="Arial"/>
                <a:ea typeface="DejaVu Sans"/>
              </a:rPr>
              <a:t>Advocacy through Collaboration</a:t>
            </a:r>
            <a:endParaRPr lang="en-US" sz="3600" b="0" strike="noStrike" spc="-1">
              <a:latin typeface="Arial"/>
            </a:endParaRPr>
          </a:p>
        </p:txBody>
      </p:sp>
      <p:sp>
        <p:nvSpPr>
          <p:cNvPr id="145" name="CustomShape 4"/>
          <p:cNvSpPr/>
          <p:nvPr/>
        </p:nvSpPr>
        <p:spPr>
          <a:xfrm>
            <a:off x="457200" y="1203480"/>
            <a:ext cx="5942520" cy="245304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The BEST program coordinator made revisions to guide edits</a:t>
            </a:r>
            <a:endParaRPr lang="en-US" sz="26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Together, BEST and Tempe’s Human Resources (HR) came to agree on various edits after discussions</a:t>
            </a:r>
            <a:endParaRPr lang="en-US" sz="2600" b="0" strike="noStrike" spc="-1">
              <a:latin typeface="Arial"/>
            </a:endParaRPr>
          </a:p>
        </p:txBody>
      </p:sp>
      <p:pic>
        <p:nvPicPr>
          <p:cNvPr id="146" name="Picture 145"/>
          <p:cNvPicPr/>
          <p:nvPr/>
        </p:nvPicPr>
        <p:blipFill>
          <a:blip r:embed="rId2"/>
          <a:stretch/>
        </p:blipFill>
        <p:spPr>
          <a:xfrm>
            <a:off x="6629400" y="1371600"/>
            <a:ext cx="2224800" cy="1773360"/>
          </a:xfrm>
          <a:prstGeom prst="rect">
            <a:avLst/>
          </a:prstGeom>
          <a:ln w="0">
            <a:noFill/>
          </a:ln>
        </p:spPr>
      </p:pic>
      <p:sp>
        <p:nvSpPr>
          <p:cNvPr id="147" name="CustomShape 5"/>
          <p:cNvSpPr/>
          <p:nvPr/>
        </p:nvSpPr>
        <p:spPr>
          <a:xfrm>
            <a:off x="430200" y="3660480"/>
            <a:ext cx="7771320" cy="91368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End result is a better product that promotes cohesiveness and facilitates further inclusion</a:t>
            </a:r>
            <a:endParaRPr lang="en-US"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1"/>
          <p:cNvSpPr/>
          <p:nvPr/>
        </p:nvSpPr>
        <p:spPr>
          <a:xfrm>
            <a:off x="254880" y="162360"/>
            <a:ext cx="6993360" cy="924120"/>
          </a:xfrm>
          <a:prstGeom prst="rect">
            <a:avLst/>
          </a:prstGeom>
          <a:noFill/>
          <a:ln w="0">
            <a:noFill/>
          </a:ln>
        </p:spPr>
        <p:style>
          <a:lnRef idx="0">
            <a:scrgbClr r="0" g="0" b="0"/>
          </a:lnRef>
          <a:fillRef idx="0">
            <a:scrgbClr r="0" g="0" b="0"/>
          </a:fillRef>
          <a:effectRef idx="0">
            <a:scrgbClr r="0" g="0" b="0"/>
          </a:effectRef>
          <a:fontRef idx="minor"/>
        </p:style>
      </p:sp>
      <p:sp>
        <p:nvSpPr>
          <p:cNvPr id="149" name="CustomShape 2"/>
          <p:cNvSpPr/>
          <p:nvPr/>
        </p:nvSpPr>
        <p:spPr>
          <a:xfrm>
            <a:off x="457200" y="205200"/>
            <a:ext cx="8228160" cy="857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1" strike="noStrike" spc="-1">
                <a:solidFill>
                  <a:srgbClr val="000000"/>
                </a:solidFill>
                <a:latin typeface="Arial"/>
                <a:ea typeface="DejaVu Sans"/>
              </a:rPr>
              <a:t>Evidence of Success</a:t>
            </a:r>
            <a:endParaRPr lang="en-US" sz="3600" b="0" strike="noStrike" spc="-1">
              <a:latin typeface="Arial"/>
            </a:endParaRPr>
          </a:p>
        </p:txBody>
      </p:sp>
      <p:sp>
        <p:nvSpPr>
          <p:cNvPr id="150" name="CustomShape 3"/>
          <p:cNvSpPr/>
          <p:nvPr/>
        </p:nvSpPr>
        <p:spPr>
          <a:xfrm>
            <a:off x="457200" y="1203480"/>
            <a:ext cx="8228160" cy="298188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Training has promoted inclusion within the City</a:t>
            </a:r>
            <a:endParaRPr lang="en-US" sz="2600" b="0" strike="noStrike" spc="-1">
              <a:latin typeface="Arial"/>
            </a:endParaRPr>
          </a:p>
          <a:p>
            <a:pPr marL="864000" lvl="1" indent="-322920">
              <a:lnSpc>
                <a:spcPct val="100000"/>
              </a:lnSpc>
              <a:spcBef>
                <a:spcPts val="1134"/>
              </a:spcBef>
              <a:buClr>
                <a:srgbClr val="000000"/>
              </a:buClr>
              <a:buSzPct val="75000"/>
              <a:buFont typeface="Symbol"/>
              <a:buChar char=""/>
            </a:pPr>
            <a:r>
              <a:rPr lang="en-US" sz="2600" b="0" strike="noStrike" spc="-1">
                <a:solidFill>
                  <a:srgbClr val="000000"/>
                </a:solidFill>
                <a:latin typeface="Arial"/>
                <a:ea typeface="DejaVu Sans"/>
              </a:rPr>
              <a:t>22% more people said they were comfortable with persons with disabilities compared to year before</a:t>
            </a:r>
            <a:endParaRPr lang="en-US" sz="26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Successful hire outcomes in the City of Tempe</a:t>
            </a:r>
            <a:endParaRPr lang="en-US" sz="2600" b="0" strike="noStrike" spc="-1">
              <a:latin typeface="Arial"/>
            </a:endParaRPr>
          </a:p>
          <a:p>
            <a:pPr marL="864000" lvl="1" indent="-322920">
              <a:lnSpc>
                <a:spcPct val="100000"/>
              </a:lnSpc>
              <a:spcBef>
                <a:spcPts val="1134"/>
              </a:spcBef>
              <a:buClr>
                <a:srgbClr val="000000"/>
              </a:buClr>
              <a:buSzPct val="75000"/>
              <a:buFont typeface="Symbol"/>
              <a:buChar char=""/>
            </a:pPr>
            <a:r>
              <a:rPr lang="en-US" sz="2600" b="0" strike="noStrike" spc="-1">
                <a:solidFill>
                  <a:srgbClr val="000000"/>
                </a:solidFill>
                <a:latin typeface="Arial"/>
                <a:ea typeface="DejaVu Sans"/>
              </a:rPr>
              <a:t>Applicants with developmental disabilities were hired and successfully retained after program</a:t>
            </a:r>
            <a:endParaRPr lang="en-US"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254880" y="162360"/>
            <a:ext cx="6993360" cy="924120"/>
          </a:xfrm>
          <a:prstGeom prst="rect">
            <a:avLst/>
          </a:prstGeom>
          <a:noFill/>
          <a:ln w="0">
            <a:noFill/>
          </a:ln>
        </p:spPr>
        <p:style>
          <a:lnRef idx="0">
            <a:scrgbClr r="0" g="0" b="0"/>
          </a:lnRef>
          <a:fillRef idx="0">
            <a:scrgbClr r="0" g="0" b="0"/>
          </a:fillRef>
          <a:effectRef idx="0">
            <a:scrgbClr r="0" g="0" b="0"/>
          </a:effectRef>
          <a:fontRef idx="minor"/>
        </p:style>
      </p:sp>
      <p:sp>
        <p:nvSpPr>
          <p:cNvPr id="152" name="CustomShape 2"/>
          <p:cNvSpPr/>
          <p:nvPr/>
        </p:nvSpPr>
        <p:spPr>
          <a:xfrm>
            <a:off x="457200" y="205200"/>
            <a:ext cx="8228160" cy="857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1" strike="noStrike" spc="-1">
                <a:solidFill>
                  <a:srgbClr val="000000"/>
                </a:solidFill>
                <a:latin typeface="Arial"/>
                <a:ea typeface="DejaVu Sans"/>
              </a:rPr>
              <a:t>Strategies for Inclusion</a:t>
            </a:r>
            <a:endParaRPr lang="en-US" sz="3600" b="0" strike="noStrike" spc="-1">
              <a:latin typeface="Arial"/>
            </a:endParaRPr>
          </a:p>
        </p:txBody>
      </p:sp>
      <p:sp>
        <p:nvSpPr>
          <p:cNvPr id="153" name="CustomShape 3"/>
          <p:cNvSpPr/>
          <p:nvPr/>
        </p:nvSpPr>
        <p:spPr>
          <a:xfrm>
            <a:off x="457200" y="1203480"/>
            <a:ext cx="8228160" cy="336744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marL="432000" indent="-322920">
              <a:lnSpc>
                <a:spcPct val="10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With or without BEST as a model, cities can still achieve inclusion and neurodiversity among staff</a:t>
            </a:r>
            <a:endParaRPr lang="en-US" sz="2600" b="0" strike="noStrike" spc="-1">
              <a:latin typeface="Arial"/>
            </a:endParaRPr>
          </a:p>
          <a:p>
            <a:pPr marL="432000" indent="-322920">
              <a:lnSpc>
                <a:spcPct val="100000"/>
              </a:lnSpc>
              <a:spcBef>
                <a:spcPts val="1417"/>
              </a:spcBef>
              <a:buClr>
                <a:srgbClr val="000000"/>
              </a:buClr>
              <a:buSzPct val="45000"/>
              <a:buFont typeface="Wingdings" charset="2"/>
              <a:buChar char=""/>
            </a:pPr>
            <a:r>
              <a:rPr lang="en-US" sz="2600" b="0" strike="noStrike" spc="-1">
                <a:solidFill>
                  <a:srgbClr val="000000"/>
                </a:solidFill>
                <a:latin typeface="Arial"/>
                <a:ea typeface="DejaVu Sans"/>
              </a:rPr>
              <a:t>Potential ideas:</a:t>
            </a:r>
            <a:endParaRPr lang="en-US" sz="2600" b="0" strike="noStrike" spc="-1">
              <a:latin typeface="Arial"/>
            </a:endParaRPr>
          </a:p>
          <a:p>
            <a:pPr marL="864000" lvl="1" indent="-322920">
              <a:lnSpc>
                <a:spcPct val="100000"/>
              </a:lnSpc>
              <a:spcBef>
                <a:spcPts val="1134"/>
              </a:spcBef>
              <a:buClr>
                <a:srgbClr val="000000"/>
              </a:buClr>
              <a:buSzPct val="75000"/>
              <a:buFont typeface="Symbol"/>
              <a:buChar char=""/>
            </a:pPr>
            <a:r>
              <a:rPr lang="en-US" sz="2600" b="0" strike="noStrike" spc="-1">
                <a:solidFill>
                  <a:srgbClr val="000000"/>
                </a:solidFill>
                <a:latin typeface="Arial"/>
                <a:ea typeface="DejaVu Sans"/>
              </a:rPr>
              <a:t>Add disability to existing diversity trainings</a:t>
            </a:r>
            <a:endParaRPr lang="en-US" sz="2600" b="0" strike="noStrike" spc="-1">
              <a:latin typeface="Arial"/>
            </a:endParaRPr>
          </a:p>
          <a:p>
            <a:pPr marL="864000" lvl="1" indent="-322920">
              <a:lnSpc>
                <a:spcPct val="100000"/>
              </a:lnSpc>
              <a:spcBef>
                <a:spcPts val="1134"/>
              </a:spcBef>
              <a:buClr>
                <a:srgbClr val="000000"/>
              </a:buClr>
              <a:buSzPct val="75000"/>
              <a:buFont typeface="Symbol"/>
              <a:buChar char=""/>
            </a:pPr>
            <a:r>
              <a:rPr lang="en-US" sz="2600" b="0" strike="noStrike" spc="-1">
                <a:solidFill>
                  <a:srgbClr val="000000"/>
                </a:solidFill>
                <a:latin typeface="Arial"/>
                <a:ea typeface="DejaVu Sans"/>
              </a:rPr>
              <a:t>Enlist internal champions to spread awareness</a:t>
            </a:r>
            <a:endParaRPr lang="en-US" sz="2600" b="0" strike="noStrike" spc="-1">
              <a:latin typeface="Arial"/>
            </a:endParaRPr>
          </a:p>
          <a:p>
            <a:pPr marL="864000" lvl="1" indent="-322920">
              <a:lnSpc>
                <a:spcPct val="100000"/>
              </a:lnSpc>
              <a:spcBef>
                <a:spcPts val="1134"/>
              </a:spcBef>
              <a:buClr>
                <a:srgbClr val="000000"/>
              </a:buClr>
              <a:buSzPct val="75000"/>
              <a:buFont typeface="Symbol"/>
              <a:buChar char=""/>
            </a:pPr>
            <a:r>
              <a:rPr lang="en-US" sz="2600" b="0" strike="noStrike" spc="-1">
                <a:solidFill>
                  <a:srgbClr val="000000"/>
                </a:solidFill>
                <a:latin typeface="Arial"/>
                <a:ea typeface="DejaVu Sans"/>
              </a:rPr>
              <a:t>Conduct hiring initiatives for neurodiverse people</a:t>
            </a:r>
            <a:endParaRPr lang="en-US" sz="2600" b="0" strike="noStrike" spc="-1">
              <a:latin typeface="Arial"/>
            </a:endParaRPr>
          </a:p>
          <a:p>
            <a:pPr marL="864000" lvl="1" indent="-322920">
              <a:lnSpc>
                <a:spcPct val="100000"/>
              </a:lnSpc>
              <a:spcBef>
                <a:spcPts val="1134"/>
              </a:spcBef>
              <a:buClr>
                <a:srgbClr val="000000"/>
              </a:buClr>
              <a:buSzPct val="75000"/>
              <a:buFont typeface="Symbol"/>
              <a:buChar char=""/>
            </a:pPr>
            <a:r>
              <a:rPr lang="en-US" sz="2600" b="0" strike="noStrike" spc="-1">
                <a:solidFill>
                  <a:srgbClr val="000000"/>
                </a:solidFill>
                <a:latin typeface="Arial"/>
                <a:ea typeface="DejaVu Sans"/>
              </a:rPr>
              <a:t>Hire a disability consultant to promote change</a:t>
            </a:r>
            <a:endParaRPr lang="en-US"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003C71"/>
      </a:lt2>
      <a:accent1>
        <a:srgbClr val="7BA7BC"/>
      </a:accent1>
      <a:accent2>
        <a:srgbClr val="A7D500"/>
      </a:accent2>
      <a:accent3>
        <a:srgbClr val="722257"/>
      </a:accent3>
      <a:accent4>
        <a:srgbClr val="FF7100"/>
      </a:accent4>
      <a:accent5>
        <a:srgbClr val="DF5327"/>
      </a:accent5>
      <a:accent6>
        <a:srgbClr val="F6BE00"/>
      </a:accent6>
      <a:hlink>
        <a:srgbClr val="7BA7BC"/>
      </a:hlink>
      <a:folHlink>
        <a:srgbClr val="82828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3C71"/>
      </a:dk2>
      <a:lt2>
        <a:srgbClr val="000000"/>
      </a:lt2>
      <a:accent1>
        <a:srgbClr val="7BA7BC"/>
      </a:accent1>
      <a:accent2>
        <a:srgbClr val="A7D500"/>
      </a:accent2>
      <a:accent3>
        <a:srgbClr val="722257"/>
      </a:accent3>
      <a:accent4>
        <a:srgbClr val="FF7100"/>
      </a:accent4>
      <a:accent5>
        <a:srgbClr val="DF5327"/>
      </a:accent5>
      <a:accent6>
        <a:srgbClr val="F6BE00"/>
      </a:accent6>
      <a:hlink>
        <a:srgbClr val="7BA7BC"/>
      </a:hlink>
      <a:folHlink>
        <a:srgbClr val="82828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003C71"/>
      </a:lt2>
      <a:accent1>
        <a:srgbClr val="7BA7BC"/>
      </a:accent1>
      <a:accent2>
        <a:srgbClr val="A7D500"/>
      </a:accent2>
      <a:accent3>
        <a:srgbClr val="722257"/>
      </a:accent3>
      <a:accent4>
        <a:srgbClr val="FF7100"/>
      </a:accent4>
      <a:accent5>
        <a:srgbClr val="DF5327"/>
      </a:accent5>
      <a:accent6>
        <a:srgbClr val="F6BE00"/>
      </a:accent6>
      <a:hlink>
        <a:srgbClr val="7BA7BC"/>
      </a:hlink>
      <a:folHlink>
        <a:srgbClr val="82828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TotalTime>
  <Words>568</Words>
  <Application>Microsoft Office PowerPoint</Application>
  <PresentationFormat>On-screen Show (16:9)</PresentationFormat>
  <Paragraphs>56</Paragraphs>
  <Slides>10</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Arial</vt:lpstr>
      <vt:lpstr>Symbol</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Tempe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Ryser, Max</dc:creator>
  <dc:description/>
  <cp:lastModifiedBy>Leyva, Michael, E</cp:lastModifiedBy>
  <cp:revision>53</cp:revision>
  <dcterms:created xsi:type="dcterms:W3CDTF">2020-01-06T17:56:40Z</dcterms:created>
  <dcterms:modified xsi:type="dcterms:W3CDTF">2020-10-19T20:02:14Z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City of Tempe</vt:lpwstr>
  </property>
  <property fmtid="{D5CDD505-2E9C-101B-9397-08002B2CF9AE}" pid="4" name="ContentTypeId">
    <vt:lpwstr>0x010100C9A4EF3400371D4D9123D9E8D8AE72DE</vt:lpwstr>
  </property>
  <property fmtid="{D5CDD505-2E9C-101B-9397-08002B2CF9AE}" pid="5" name="HiddenSlides">
    <vt:i4>0</vt:i4>
  </property>
  <property fmtid="{D5CDD505-2E9C-101B-9397-08002B2CF9AE}" pid="6" name="HyperlinksChanged">
    <vt:bool>false</vt:bool>
  </property>
  <property fmtid="{D5CDD505-2E9C-101B-9397-08002B2CF9AE}" pid="7" name="LinksUpToDate">
    <vt:bool>false</vt:bool>
  </property>
  <property fmtid="{D5CDD505-2E9C-101B-9397-08002B2CF9AE}" pid="8" name="MMClips">
    <vt:i4>3</vt:i4>
  </property>
  <property fmtid="{D5CDD505-2E9C-101B-9397-08002B2CF9AE}" pid="9" name="Notes">
    <vt:i4>50</vt:i4>
  </property>
  <property fmtid="{D5CDD505-2E9C-101B-9397-08002B2CF9AE}" pid="10" name="PresentationFormat">
    <vt:lpwstr>On-screen Show (16:9)</vt:lpwstr>
  </property>
  <property fmtid="{D5CDD505-2E9C-101B-9397-08002B2CF9AE}" pid="11" name="ScaleCrop">
    <vt:bool>false</vt:bool>
  </property>
  <property fmtid="{D5CDD505-2E9C-101B-9397-08002B2CF9AE}" pid="12" name="ShareDoc">
    <vt:bool>false</vt:bool>
  </property>
  <property fmtid="{D5CDD505-2E9C-101B-9397-08002B2CF9AE}" pid="13" name="Slides">
    <vt:i4>52</vt:i4>
  </property>
  <property fmtid="{D5CDD505-2E9C-101B-9397-08002B2CF9AE}" pid="14" name="_dlc_DocIdItemGuid">
    <vt:lpwstr>21d2ac6d-0a8a-4c16-9ee8-5c2d393d360f</vt:lpwstr>
  </property>
</Properties>
</file>